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72" r:id="rId3"/>
    <p:sldId id="276" r:id="rId4"/>
    <p:sldId id="277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6" r:id="rId13"/>
    <p:sldId id="267" r:id="rId14"/>
    <p:sldId id="268" r:id="rId15"/>
    <p:sldId id="264" r:id="rId16"/>
    <p:sldId id="269" r:id="rId17"/>
    <p:sldId id="270" r:id="rId18"/>
    <p:sldId id="271" r:id="rId19"/>
    <p:sldId id="273" r:id="rId20"/>
    <p:sldId id="274" r:id="rId21"/>
    <p:sldId id="275" r:id="rId22"/>
    <p:sldId id="279" r:id="rId23"/>
    <p:sldId id="280" r:id="rId24"/>
    <p:sldId id="281" r:id="rId25"/>
    <p:sldId id="282" r:id="rId26"/>
    <p:sldId id="283" r:id="rId27"/>
    <p:sldId id="284" r:id="rId28"/>
    <p:sldId id="278" r:id="rId29"/>
    <p:sldId id="286" r:id="rId30"/>
    <p:sldId id="287" r:id="rId31"/>
    <p:sldId id="285" r:id="rId3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08" autoAdjust="0"/>
    <p:restoredTop sz="94660"/>
  </p:normalViewPr>
  <p:slideViewPr>
    <p:cSldViewPr snapToGrid="0">
      <p:cViewPr varScale="1">
        <p:scale>
          <a:sx n="78" d="100"/>
          <a:sy n="78" d="100"/>
        </p:scale>
        <p:origin x="84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12/17/2023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83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12/17/2023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74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12/17/2023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09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12/17/2023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17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12/17/2023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31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12/17/2023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73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12/17/2023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74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12/17/2023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5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12/17/2023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77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16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12/17/2023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1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12/17/2023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26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4451559-81F2-4775-ACF4-DF3065AA0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27F9D7-BBC0-437E-8255-BA784A415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338F18C-1ACE-40BD-BA86-BC5FB14B1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D3FFDA-09F9-434B-A54C-3BA968CC5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81312" y="743744"/>
            <a:ext cx="4860256" cy="4589316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2F2EF4-82B2-4140-908D-6A19E2298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81312" y="743744"/>
            <a:ext cx="4860256" cy="4589316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85DD554-C440-40CC-98C8-539C1CC5B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65FCCAE-D761-4976-AB19-565F4BB60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>
            <a:normAutofit/>
          </a:bodyPr>
          <a:lstStyle/>
          <a:p>
            <a:r>
              <a:rPr lang="tr-TR" sz="5600" dirty="0"/>
              <a:t>WEB</a:t>
            </a:r>
            <a:br>
              <a:rPr lang="tr-TR" sz="5600" dirty="0"/>
            </a:br>
            <a:r>
              <a:rPr lang="tr-TR" sz="5600" dirty="0"/>
              <a:t>101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09E12A3-F149-4147-BFD9-D8FD59D88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3919422"/>
            <a:ext cx="4579668" cy="1166797"/>
          </a:xfrm>
        </p:spPr>
        <p:txBody>
          <a:bodyPr>
            <a:normAutofit/>
          </a:bodyPr>
          <a:lstStyle/>
          <a:p>
            <a:r>
              <a:rPr lang="tr-TR" dirty="0"/>
              <a:t>Sıfırdan web sitesi Hazırlama</a:t>
            </a:r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104222E9-8358-4916-9750-7360B852D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58345" y="1312929"/>
            <a:ext cx="843745" cy="375828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AF59CF-4A2A-41BA-9CC5-8280A43DF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0F44388-FD53-4AA9-928D-5F1A601D6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F8913D-CBD1-435B-AB49-24FDD29A4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D1DEAD-DFB2-4410-A2FE-ECC5532A1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753AAB1-8B04-4543-81E5-DC30BA9C3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92CC5FBB-C05B-4004-8615-9F83F22B8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4980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7E04A9E-7A77-4C68-B7EC-5222AFF53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4980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A2FC649-5933-4BB1-9BDC-A70DADE31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9EFC1E9-BB97-4B2D-A3D6-D288EAB67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Resim 12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5F792699-1C06-A348-146A-010C858E7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324" y="64536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15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>
            <a:extLst>
              <a:ext uri="{FF2B5EF4-FFF2-40B4-BE49-F238E27FC236}">
                <a16:creationId xmlns:a16="http://schemas.microsoft.com/office/drawing/2014/main" id="{FCFD8945-600E-4AB3-9E87-8222CC1D5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CSS Nedir?</a:t>
            </a:r>
          </a:p>
        </p:txBody>
      </p:sp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9F98EB51-237D-2000-F22F-959FAF952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Açılımı: «</a:t>
            </a:r>
            <a:r>
              <a:rPr lang="tr-TR" dirty="0" err="1"/>
              <a:t>Cascading</a:t>
            </a:r>
            <a:r>
              <a:rPr lang="tr-TR" dirty="0"/>
              <a:t> Style </a:t>
            </a:r>
            <a:r>
              <a:rPr lang="tr-TR" dirty="0" err="1"/>
              <a:t>Sheets</a:t>
            </a:r>
            <a:r>
              <a:rPr lang="tr-TR" dirty="0"/>
              <a:t>»</a:t>
            </a:r>
          </a:p>
          <a:p>
            <a:endParaRPr lang="tr-TR" dirty="0"/>
          </a:p>
          <a:p>
            <a:r>
              <a:rPr lang="tr-TR" dirty="0"/>
              <a:t>Web siteleri yaygınlaşmaya başladıkça bunların özelleştirilmesi gerekti. </a:t>
            </a:r>
          </a:p>
          <a:p>
            <a:endParaRPr lang="tr-TR" dirty="0"/>
          </a:p>
          <a:p>
            <a:r>
              <a:rPr lang="tr-TR" dirty="0"/>
              <a:t>Renklendirmek ve düzen ayarlamak için KURALLAR </a:t>
            </a:r>
            <a:r>
              <a:rPr lang="tr-TR" dirty="0" err="1"/>
              <a:t>kurallar</a:t>
            </a:r>
            <a:r>
              <a:rPr lang="tr-TR" dirty="0"/>
              <a:t> kullanarak değişiklikleri gösterdi</a:t>
            </a:r>
          </a:p>
        </p:txBody>
      </p:sp>
    </p:spTree>
    <p:extLst>
      <p:ext uri="{BB962C8B-B14F-4D97-AF65-F5344CB8AC3E}">
        <p14:creationId xmlns:p14="http://schemas.microsoft.com/office/powerpoint/2010/main" val="2824816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B03274-B239-9BC4-5210-CB10CC7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ÖRNEK BİR WEB SİTESİ İÇERİĞİ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3087F45-FC85-F922-CD9A-4B708275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Elimizde </a:t>
            </a:r>
            <a:r>
              <a:rPr lang="tr-TR" dirty="0" err="1"/>
              <a:t>IEEE</a:t>
            </a:r>
            <a:r>
              <a:rPr lang="tr-TR" dirty="0"/>
              <a:t> üyelerinin bilgilerinin bulunduğu bir doküman olsun.</a:t>
            </a:r>
          </a:p>
          <a:p>
            <a:r>
              <a:rPr lang="tr-TR" dirty="0"/>
              <a:t>Bu dosyanın bir tane kapağı olsun ( Ayırt etmek istiyoruz)</a:t>
            </a: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C94E17C-6D93-F84E-9586-5EF47C209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00" y="3428999"/>
            <a:ext cx="3669233" cy="346348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5F0E11C-3DE0-0CCE-F6DB-F32163C52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422" y="3526107"/>
            <a:ext cx="6378493" cy="32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75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3CD94A-1917-4ADB-FD24-D4EE271ED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Kullanacağımız Elementleri Tanıyalım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BDCCDB4-9DDF-9400-ACDE-B7C5A22E3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r-TR" dirty="0"/>
              <a:t>&lt;html&gt;&lt;/html&gt; : HTML dosyasını belirtmek için kullanıyoruz</a:t>
            </a:r>
          </a:p>
          <a:p>
            <a:r>
              <a:rPr lang="tr-TR" dirty="0"/>
              <a:t>&lt;</a:t>
            </a:r>
            <a:r>
              <a:rPr lang="tr-TR" dirty="0" err="1"/>
              <a:t>head</a:t>
            </a:r>
            <a:r>
              <a:rPr lang="tr-TR" dirty="0"/>
              <a:t>&gt;&lt;/</a:t>
            </a:r>
            <a:r>
              <a:rPr lang="tr-TR" dirty="0" err="1"/>
              <a:t>head</a:t>
            </a:r>
            <a:r>
              <a:rPr lang="tr-TR" dirty="0"/>
              <a:t>&gt;: Görmediğimiz kısım, Bilgisayar (tarayıcı) kısmına bilgi vermek için kullanıyoruz.</a:t>
            </a:r>
          </a:p>
          <a:p>
            <a:r>
              <a:rPr lang="tr-TR" dirty="0"/>
              <a:t>&lt;link/&gt; : Dışarıda bulunan dosyaları ( </a:t>
            </a:r>
            <a:r>
              <a:rPr lang="tr-TR" dirty="0" err="1"/>
              <a:t>genellike</a:t>
            </a:r>
            <a:r>
              <a:rPr lang="tr-TR" dirty="0"/>
              <a:t> stil dosyalarını) HTML dosyasına çekmek (!) için kullanılır.</a:t>
            </a:r>
          </a:p>
          <a:p>
            <a:r>
              <a:rPr lang="tr-TR" dirty="0"/>
              <a:t>&lt;</a:t>
            </a:r>
            <a:r>
              <a:rPr lang="tr-TR" dirty="0" err="1"/>
              <a:t>title</a:t>
            </a:r>
            <a:r>
              <a:rPr lang="tr-TR" dirty="0"/>
              <a:t>&gt;&lt;/</a:t>
            </a:r>
            <a:r>
              <a:rPr lang="tr-TR" dirty="0" err="1"/>
              <a:t>title</a:t>
            </a:r>
            <a:r>
              <a:rPr lang="tr-TR" dirty="0"/>
              <a:t>&gt; : </a:t>
            </a:r>
            <a:r>
              <a:rPr lang="tr-TR" dirty="0" err="1"/>
              <a:t>Dökümanın</a:t>
            </a:r>
            <a:r>
              <a:rPr lang="tr-TR" dirty="0"/>
              <a:t> başlığını ( Tarayıcıdaki üst kısımda) göstermek için kullanır.</a:t>
            </a:r>
          </a:p>
          <a:p>
            <a:r>
              <a:rPr lang="tr-TR" dirty="0"/>
              <a:t>&lt;body&gt;&lt;/body&gt;: </a:t>
            </a:r>
            <a:r>
              <a:rPr lang="tr-TR" dirty="0" err="1"/>
              <a:t>Dökümanın</a:t>
            </a:r>
            <a:r>
              <a:rPr lang="tr-TR" dirty="0"/>
              <a:t> içeriğinin bulunduğu kısmı ifade eder. Yazılar ,</a:t>
            </a:r>
            <a:r>
              <a:rPr lang="tr-TR" dirty="0" err="1"/>
              <a:t>resimler,videolar</a:t>
            </a:r>
            <a:r>
              <a:rPr lang="tr-TR" dirty="0"/>
              <a:t> bu kısımda bulunur</a:t>
            </a:r>
          </a:p>
          <a:p>
            <a:r>
              <a:rPr lang="tr-TR" dirty="0"/>
              <a:t>&lt;h1&gt;&lt;/h1&gt;: En büyük başlık yazısı. Yazıyı büyültür, kalınlaştırır. </a:t>
            </a:r>
            <a:r>
              <a:rPr lang="tr-TR" dirty="0" err="1"/>
              <a:t>Heading</a:t>
            </a:r>
            <a:r>
              <a:rPr lang="tr-TR" dirty="0"/>
              <a:t> 1 anlamına gelir</a:t>
            </a:r>
          </a:p>
          <a:p>
            <a:r>
              <a:rPr lang="tr-TR" dirty="0"/>
              <a:t>&lt;ol&gt;&lt;/ol&gt;: </a:t>
            </a:r>
            <a:r>
              <a:rPr lang="tr-TR" dirty="0" err="1"/>
              <a:t>Ordered</a:t>
            </a:r>
            <a:r>
              <a:rPr lang="tr-TR" dirty="0"/>
              <a:t> </a:t>
            </a:r>
            <a:r>
              <a:rPr lang="tr-TR" dirty="0" err="1"/>
              <a:t>List</a:t>
            </a:r>
            <a:r>
              <a:rPr lang="tr-TR" dirty="0"/>
              <a:t> anlamına gelir. Numaralandırılmış liste oluşturmamızı sağlar</a:t>
            </a:r>
          </a:p>
          <a:p>
            <a:r>
              <a:rPr lang="tr-TR" dirty="0"/>
              <a:t>&lt;</a:t>
            </a:r>
            <a:r>
              <a:rPr lang="tr-TR" dirty="0" err="1"/>
              <a:t>li</a:t>
            </a:r>
            <a:r>
              <a:rPr lang="tr-TR" dirty="0"/>
              <a:t>&gt;&lt;/</a:t>
            </a:r>
            <a:r>
              <a:rPr lang="tr-TR" dirty="0" err="1"/>
              <a:t>li</a:t>
            </a:r>
            <a:r>
              <a:rPr lang="tr-TR" dirty="0"/>
              <a:t>&gt; : </a:t>
            </a:r>
            <a:r>
              <a:rPr lang="tr-TR" dirty="0" err="1"/>
              <a:t>List</a:t>
            </a:r>
            <a:r>
              <a:rPr lang="tr-TR" dirty="0"/>
              <a:t> </a:t>
            </a:r>
            <a:r>
              <a:rPr lang="tr-TR" dirty="0" err="1"/>
              <a:t>item</a:t>
            </a:r>
            <a:r>
              <a:rPr lang="tr-TR" dirty="0"/>
              <a:t> anlamına gelir. Listeye </a:t>
            </a:r>
            <a:r>
              <a:rPr lang="tr-TR" dirty="0" err="1"/>
              <a:t>birşeyler</a:t>
            </a:r>
            <a:r>
              <a:rPr lang="tr-TR" dirty="0"/>
              <a:t> eklemek için kullanırız </a:t>
            </a:r>
          </a:p>
        </p:txBody>
      </p:sp>
    </p:spTree>
    <p:extLst>
      <p:ext uri="{BB962C8B-B14F-4D97-AF65-F5344CB8AC3E}">
        <p14:creationId xmlns:p14="http://schemas.microsoft.com/office/powerpoint/2010/main" val="347298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1B077E-F9A5-5DFB-B50D-15906CEAF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HTML’in</a:t>
            </a:r>
            <a:r>
              <a:rPr lang="tr-TR" dirty="0"/>
              <a:t> en çok kullanılan elemanları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E764EE-E593-EB00-C6AE-D00EFD1E3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&lt;div&gt;&lt;/div&gt; : </a:t>
            </a:r>
            <a:r>
              <a:rPr lang="tr-TR" dirty="0" err="1"/>
              <a:t>Division</a:t>
            </a:r>
            <a:r>
              <a:rPr lang="tr-TR" dirty="0"/>
              <a:t> anlamına gelir. BOŞ bir kutu oluşturur. </a:t>
            </a:r>
          </a:p>
          <a:p>
            <a:pPr marL="0" indent="0">
              <a:buNone/>
            </a:pPr>
            <a:r>
              <a:rPr lang="tr-TR" dirty="0"/>
              <a:t>Kutu tüm satırı kaplar</a:t>
            </a:r>
          </a:p>
          <a:p>
            <a:r>
              <a:rPr lang="tr-TR" dirty="0"/>
              <a:t>&lt;span&gt;&lt;/span&gt;: Stil vermek amacıyla kullanılır. BOŞ Bir kutu oluşturur. Bulunduğu elementin boyutu kadardır 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083F12B-CA80-B947-414F-6514EA3C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4877"/>
            <a:ext cx="12192000" cy="243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6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19B399-6CB5-6D66-A225-F8C327E0D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HTML </a:t>
            </a:r>
            <a:r>
              <a:rPr lang="tr-TR" dirty="0" err="1"/>
              <a:t>Atributes</a:t>
            </a:r>
            <a:r>
              <a:rPr lang="tr-TR" dirty="0"/>
              <a:t> ( HTML element özellikleri)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880D22E-4D16-886B-42D7-E64C46A07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Bulunduğu elementin özelliklerini belirtir.</a:t>
            </a:r>
          </a:p>
          <a:p>
            <a:r>
              <a:rPr lang="tr-TR" dirty="0"/>
              <a:t>Birden fazla olabilir</a:t>
            </a:r>
          </a:p>
          <a:p>
            <a:r>
              <a:rPr lang="tr-TR" dirty="0" err="1"/>
              <a:t>özellikİsmi</a:t>
            </a:r>
            <a:r>
              <a:rPr lang="tr-TR" dirty="0"/>
              <a:t> = </a:t>
            </a:r>
            <a:r>
              <a:rPr lang="tr-T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i="0" dirty="0">
                <a:solidFill>
                  <a:srgbClr val="0000CD"/>
                </a:solidFill>
                <a:effectLst/>
                <a:latin typeface="+mj-lt"/>
              </a:rPr>
              <a:t> </a:t>
            </a:r>
            <a:r>
              <a:rPr lang="tr-TR" b="0" i="0" dirty="0" err="1">
                <a:solidFill>
                  <a:srgbClr val="0000CD"/>
                </a:solidFill>
                <a:effectLst/>
                <a:latin typeface="+mj-lt"/>
              </a:rPr>
              <a:t>özellikDeğeri</a:t>
            </a:r>
            <a:r>
              <a:rPr lang="tr-T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 </a:t>
            </a:r>
            <a:endParaRPr lang="tr-TR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12545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E8D8A612-80D6-4E05-7D89-46C252601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Şimdi basit bir web sitesi oluşturalım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CBED9FEB-F090-FDB6-532E-263F15343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71848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DEA82B92-0803-4C95-4371-D8BD20F2AA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Dinamik olarak veri gösterme</a:t>
            </a:r>
          </a:p>
        </p:txBody>
      </p:sp>
      <p:sp>
        <p:nvSpPr>
          <p:cNvPr id="5" name="Alt Başlık 4">
            <a:extLst>
              <a:ext uri="{FF2B5EF4-FFF2-40B4-BE49-F238E27FC236}">
                <a16:creationId xmlns:a16="http://schemas.microsoft.com/office/drawing/2014/main" id="{E295A75A-B329-54FA-565A-DDA5A9BBE7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err="1"/>
              <a:t>JAVASCRIPT</a:t>
            </a:r>
            <a:r>
              <a:rPr lang="tr-TR" dirty="0"/>
              <a:t> giriş</a:t>
            </a:r>
          </a:p>
        </p:txBody>
      </p:sp>
      <p:pic>
        <p:nvPicPr>
          <p:cNvPr id="7" name="Resim 6" descr="grafik, yazı tipi, grafik tasarım, tasarım içeren bir resim&#10;&#10;Açıklama otomatik olarak oluşturuldu">
            <a:extLst>
              <a:ext uri="{FF2B5EF4-FFF2-40B4-BE49-F238E27FC236}">
                <a16:creationId xmlns:a16="http://schemas.microsoft.com/office/drawing/2014/main" id="{16DAACB4-D9AF-F238-BC18-0E785F673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3" y="5632721"/>
            <a:ext cx="3741516" cy="93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72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41CC691-7336-C625-8FC2-8F0AAE0F3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Javascript</a:t>
            </a:r>
            <a:r>
              <a:rPr lang="tr-TR" dirty="0"/>
              <a:t> nedir?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47649B9-3A25-71DD-888B-7135697E8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Web sitesi geliştirmede kullanılan bir programlama </a:t>
            </a:r>
            <a:r>
              <a:rPr lang="tr-TR" dirty="0" err="1"/>
              <a:t>dilir</a:t>
            </a:r>
            <a:endParaRPr lang="tr-TR" dirty="0"/>
          </a:p>
          <a:p>
            <a:r>
              <a:rPr lang="tr-TR" dirty="0"/>
              <a:t>Şimdiye kadar KOD YAZMAMIŞTIK</a:t>
            </a:r>
          </a:p>
          <a:p>
            <a:r>
              <a:rPr lang="tr-TR" dirty="0"/>
              <a:t>Sayfa içerisinde istediğimizi yapma şansı sağlar</a:t>
            </a:r>
          </a:p>
          <a:p>
            <a:r>
              <a:rPr lang="tr-TR" dirty="0"/>
              <a:t>Java ile alakası yoktur</a:t>
            </a:r>
          </a:p>
        </p:txBody>
      </p:sp>
    </p:spTree>
    <p:extLst>
      <p:ext uri="{BB962C8B-B14F-4D97-AF65-F5344CB8AC3E}">
        <p14:creationId xmlns:p14="http://schemas.microsoft.com/office/powerpoint/2010/main" val="2647466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C2C1BD-20D2-1B60-216A-E3901D9B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Kullanacağımız </a:t>
            </a:r>
            <a:r>
              <a:rPr lang="tr-TR" dirty="0" err="1"/>
              <a:t>JS</a:t>
            </a:r>
            <a:r>
              <a:rPr lang="tr-TR" dirty="0"/>
              <a:t> terimleri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D4C6D5A-2F2C-C1FA-0EC1-5FB5999E9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const</a:t>
            </a:r>
            <a:r>
              <a:rPr lang="tr-TR" dirty="0"/>
              <a:t> : değiştirilmez değişken</a:t>
            </a:r>
          </a:p>
          <a:p>
            <a:r>
              <a:rPr lang="tr-TR" dirty="0" err="1"/>
              <a:t>let</a:t>
            </a:r>
            <a:r>
              <a:rPr lang="tr-TR" dirty="0"/>
              <a:t> : değiştirilebilir değişken</a:t>
            </a:r>
          </a:p>
          <a:p>
            <a:r>
              <a:rPr lang="tr-TR" dirty="0" err="1"/>
              <a:t>function</a:t>
            </a:r>
            <a:r>
              <a:rPr lang="tr-TR" dirty="0"/>
              <a:t>: açıklamama gerek var mı ? ?</a:t>
            </a:r>
          </a:p>
          <a:p>
            <a:r>
              <a:rPr lang="tr-TR" dirty="0"/>
              <a:t> </a:t>
            </a:r>
            <a:r>
              <a:rPr lang="tr-TR" dirty="0" err="1"/>
              <a:t>document</a:t>
            </a:r>
            <a:r>
              <a:rPr lang="tr-TR" dirty="0"/>
              <a:t>: html dosyasını belirtir üzerinde oynama yapmamızı sağlar</a:t>
            </a:r>
          </a:p>
        </p:txBody>
      </p:sp>
    </p:spTree>
    <p:extLst>
      <p:ext uri="{BB962C8B-B14F-4D97-AF65-F5344CB8AC3E}">
        <p14:creationId xmlns:p14="http://schemas.microsoft.com/office/powerpoint/2010/main" val="749357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008A6B8-0D00-9B0F-7BBF-DEEB413CF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Kullanacağımız </a:t>
            </a:r>
            <a:r>
              <a:rPr lang="tr-TR" dirty="0" err="1"/>
              <a:t>JS</a:t>
            </a:r>
            <a:r>
              <a:rPr lang="tr-TR" dirty="0"/>
              <a:t> terimleri 2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C8A8FA9-A814-2E98-34C7-71A5A8AB0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tr-TR" dirty="0" err="1"/>
              <a:t>event</a:t>
            </a:r>
            <a:r>
              <a:rPr lang="tr-TR" dirty="0"/>
              <a:t> : Dosya üzerinde gerçekleşen ya da diğer fonksiyonlar tarafından çağırılan olaylar.</a:t>
            </a:r>
          </a:p>
          <a:p>
            <a:r>
              <a:rPr lang="tr-TR" dirty="0"/>
              <a:t>() =&gt; {} : Anonim fonksiyon (</a:t>
            </a:r>
            <a:r>
              <a:rPr lang="tr-TR" dirty="0" err="1"/>
              <a:t>pythondaki</a:t>
            </a:r>
            <a:r>
              <a:rPr lang="tr-TR" dirty="0"/>
              <a:t> lambda fonksiyonu gibi düşünebilirsiniz) tek satırda hızlı fonksiyon oluşturmak için kullanabiliriz</a:t>
            </a:r>
          </a:p>
          <a:p>
            <a:r>
              <a:rPr lang="tr-TR" dirty="0"/>
              <a:t>[</a:t>
            </a:r>
            <a:r>
              <a:rPr lang="tr-TR" dirty="0" err="1"/>
              <a:t>array</a:t>
            </a:r>
            <a:r>
              <a:rPr lang="tr-TR" dirty="0"/>
              <a:t> adı].</a:t>
            </a:r>
            <a:r>
              <a:rPr lang="tr-TR" dirty="0" err="1"/>
              <a:t>map</a:t>
            </a:r>
            <a:r>
              <a:rPr lang="tr-TR" dirty="0"/>
              <a:t>() : Bir </a:t>
            </a:r>
            <a:r>
              <a:rPr lang="tr-TR" dirty="0" err="1"/>
              <a:t>array</a:t>
            </a:r>
            <a:r>
              <a:rPr lang="tr-TR" dirty="0"/>
              <a:t> içerisinde bulunan her bir elementi düzenler ve yeni </a:t>
            </a:r>
            <a:r>
              <a:rPr lang="tr-TR" dirty="0" err="1"/>
              <a:t>array</a:t>
            </a:r>
            <a:r>
              <a:rPr lang="tr-TR" dirty="0"/>
              <a:t> oluşturur </a:t>
            </a:r>
          </a:p>
        </p:txBody>
      </p:sp>
    </p:spTree>
    <p:extLst>
      <p:ext uri="{BB962C8B-B14F-4D97-AF65-F5344CB8AC3E}">
        <p14:creationId xmlns:p14="http://schemas.microsoft.com/office/powerpoint/2010/main" val="12510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D8659A-41D4-B028-E780-026A6747D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Kullanacağımız araçlar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C7EC351-4CEA-B336-9FE3-9B3C6231D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VSCODE</a:t>
            </a:r>
            <a:endParaRPr lang="tr-TR" dirty="0"/>
          </a:p>
          <a:p>
            <a:r>
              <a:rPr lang="tr-TR" dirty="0"/>
              <a:t>Tarayıcı</a:t>
            </a:r>
          </a:p>
          <a:p>
            <a:r>
              <a:rPr lang="tr-TR" dirty="0" err="1"/>
              <a:t>Flask</a:t>
            </a:r>
            <a:r>
              <a:rPr lang="tr-TR" dirty="0"/>
              <a:t> ( Python kütüphanesi)</a:t>
            </a:r>
          </a:p>
        </p:txBody>
      </p:sp>
    </p:spTree>
    <p:extLst>
      <p:ext uri="{BB962C8B-B14F-4D97-AF65-F5344CB8AC3E}">
        <p14:creationId xmlns:p14="http://schemas.microsoft.com/office/powerpoint/2010/main" val="1854524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A5ACBBD7-9EEF-7553-BBCE-126F1572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Kod üzerinde görelim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5D16C104-AC36-C7A1-36D1-532D902B5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4648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DEA82B92-0803-4C95-4371-D8BD20F2AA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SUNUCU OLUŞTURMA VE VERİ ÇEKME</a:t>
            </a:r>
          </a:p>
        </p:txBody>
      </p:sp>
      <p:sp>
        <p:nvSpPr>
          <p:cNvPr id="5" name="Alt Başlık 4">
            <a:extLst>
              <a:ext uri="{FF2B5EF4-FFF2-40B4-BE49-F238E27FC236}">
                <a16:creationId xmlns:a16="http://schemas.microsoft.com/office/drawing/2014/main" id="{E295A75A-B329-54FA-565A-DDA5A9BBE7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Python ile sunucu oluşturma ve </a:t>
            </a:r>
            <a:r>
              <a:rPr lang="tr-TR" dirty="0" err="1"/>
              <a:t>Javascript</a:t>
            </a:r>
            <a:r>
              <a:rPr lang="tr-TR" dirty="0"/>
              <a:t> ile sunucudan veri çekme</a:t>
            </a:r>
          </a:p>
        </p:txBody>
      </p:sp>
      <p:pic>
        <p:nvPicPr>
          <p:cNvPr id="7" name="Resim 6" descr="grafik, yazı tipi, grafik tasarım, tasarım içeren bir resim&#10;&#10;Açıklama otomatik olarak oluşturuldu">
            <a:extLst>
              <a:ext uri="{FF2B5EF4-FFF2-40B4-BE49-F238E27FC236}">
                <a16:creationId xmlns:a16="http://schemas.microsoft.com/office/drawing/2014/main" id="{16DAACB4-D9AF-F238-BC18-0E785F673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3" y="5632721"/>
            <a:ext cx="3741516" cy="93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5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5847ED0-3941-22F1-4F80-147DB000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Sunucu Nedir?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7607658-2A5C-3D48-D0AB-150BEB101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Kısaca:  istenilen işlemlerin yapıldığı , ağa bağlı, </a:t>
            </a:r>
            <a:r>
              <a:rPr lang="tr-TR" dirty="0" err="1"/>
              <a:t>çoğunluklada</a:t>
            </a:r>
            <a:r>
              <a:rPr lang="tr-TR" dirty="0"/>
              <a:t> istek – cevap şeklinde çalışan uygulamalar.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50143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B6C478A-780E-22B2-2F13-BBBD6E091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REST API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F00E950-94DB-7A09-9CB9-E850EB6A1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API: Application Programming </a:t>
            </a:r>
            <a:r>
              <a:rPr lang="tr-TR" dirty="0" err="1"/>
              <a:t>Interface</a:t>
            </a:r>
            <a:r>
              <a:rPr lang="tr-TR" dirty="0"/>
              <a:t> ( Uygulama Programlama Arabirimi) demektir. Sahip olduğu yeteneklere izin verilen sınırlandırmalar dahilinde dışarıdan erişilebilmesini sağlayan bir arayüzdür.</a:t>
            </a:r>
          </a:p>
          <a:p>
            <a:r>
              <a:rPr lang="tr-TR" dirty="0"/>
              <a:t>REST: </a:t>
            </a:r>
            <a:r>
              <a:rPr lang="tr-TR" b="0" i="1" dirty="0" err="1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representational</a:t>
            </a:r>
            <a:r>
              <a:rPr lang="tr-TR" b="0" i="1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 </a:t>
            </a:r>
            <a:r>
              <a:rPr lang="tr-TR" b="0" i="1" dirty="0" err="1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state</a:t>
            </a:r>
            <a:r>
              <a:rPr lang="tr-TR" b="0" i="1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 transfer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97585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DEE8E70-F66D-E95C-A010-5D6ABB0A9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275390" cy="1325563"/>
          </a:xfrm>
        </p:spPr>
        <p:txBody>
          <a:bodyPr/>
          <a:lstStyle/>
          <a:p>
            <a:r>
              <a:rPr lang="tr-TR" dirty="0"/>
              <a:t>REST API – 2 </a:t>
            </a:r>
          </a:p>
        </p:txBody>
      </p:sp>
      <p:pic>
        <p:nvPicPr>
          <p:cNvPr id="5" name="İçerik Yer Tutucusu 4" descr="metin, ekran görüntüsü, diyagram, yazı tipi içeren bir resim&#10;&#10;Açıklama otomatik olarak oluşturuldu">
            <a:extLst>
              <a:ext uri="{FF2B5EF4-FFF2-40B4-BE49-F238E27FC236}">
                <a16:creationId xmlns:a16="http://schemas.microsoft.com/office/drawing/2014/main" id="{70154EF0-FB9F-9A53-A69B-DA83D842E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66" y="316488"/>
            <a:ext cx="8362233" cy="5860475"/>
          </a:xfrm>
        </p:spPr>
      </p:pic>
    </p:spTree>
    <p:extLst>
      <p:ext uri="{BB962C8B-B14F-4D97-AF65-F5344CB8AC3E}">
        <p14:creationId xmlns:p14="http://schemas.microsoft.com/office/powerpoint/2010/main" val="3664103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DEE8E70-F66D-E95C-A010-5D6ABB0A9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275390" cy="1325563"/>
          </a:xfrm>
        </p:spPr>
        <p:txBody>
          <a:bodyPr/>
          <a:lstStyle/>
          <a:p>
            <a:r>
              <a:rPr lang="tr-TR" dirty="0"/>
              <a:t>REST API – 3 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223513BE-3F8F-FD2F-0156-278CB2C94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3590" y="619010"/>
            <a:ext cx="8547919" cy="5619979"/>
          </a:xfrm>
        </p:spPr>
      </p:pic>
    </p:spTree>
    <p:extLst>
      <p:ext uri="{BB962C8B-B14F-4D97-AF65-F5344CB8AC3E}">
        <p14:creationId xmlns:p14="http://schemas.microsoft.com/office/powerpoint/2010/main" val="2291163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1084A8-9D76-4829-4ADF-1BB859E4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Gerçek Hayat Örneği: </a:t>
            </a:r>
            <a:br>
              <a:rPr lang="tr-TR" dirty="0"/>
            </a:br>
            <a:r>
              <a:rPr lang="tr-TR" dirty="0"/>
              <a:t>Kardeşler Pide Salonu</a:t>
            </a:r>
          </a:p>
        </p:txBody>
      </p:sp>
      <p:pic>
        <p:nvPicPr>
          <p:cNvPr id="2050" name="Picture 2" descr="Kardeşler Pide Ve Dürüm 0224 369 2155 - Reklamsayfaniz.com | Firma Rehberi">
            <a:extLst>
              <a:ext uri="{FF2B5EF4-FFF2-40B4-BE49-F238E27FC236}">
                <a16:creationId xmlns:a16="http://schemas.microsoft.com/office/drawing/2014/main" id="{F6069D34-99BE-677F-0B74-B5BE2DA40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566" y="365125"/>
            <a:ext cx="3215609" cy="168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 descr="Not defteri 'ni tutan Businessman">
            <a:extLst>
              <a:ext uri="{FF2B5EF4-FFF2-40B4-BE49-F238E27FC236}">
                <a16:creationId xmlns:a16="http://schemas.microsoft.com/office/drawing/2014/main" id="{E84E327F-87EE-6894-7C22-0DD8ED583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05" y="2220961"/>
            <a:ext cx="1477393" cy="3673477"/>
          </a:xfrm>
          <a:prstGeom prst="rect">
            <a:avLst/>
          </a:prstGeom>
        </p:spPr>
      </p:pic>
      <p:pic>
        <p:nvPicPr>
          <p:cNvPr id="7" name="Resim 6" descr="Her iki kişilik">
            <a:extLst>
              <a:ext uri="{FF2B5EF4-FFF2-40B4-BE49-F238E27FC236}">
                <a16:creationId xmlns:a16="http://schemas.microsoft.com/office/drawing/2014/main" id="{2C3D6C2D-13DB-5CC8-0734-3C40A3AA5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925" y="2481826"/>
            <a:ext cx="3806313" cy="2537542"/>
          </a:xfrm>
          <a:prstGeom prst="rect">
            <a:avLst/>
          </a:prstGeom>
        </p:spPr>
      </p:pic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791B686B-7CF8-C9FC-3539-8EE0A5888DA2}"/>
              </a:ext>
            </a:extLst>
          </p:cNvPr>
          <p:cNvCxnSpPr/>
          <p:nvPr/>
        </p:nvCxnSpPr>
        <p:spPr>
          <a:xfrm flipH="1">
            <a:off x="3431458" y="5049124"/>
            <a:ext cx="395210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Food-Menu Icons - Free SVG &amp; PNG Food-Menu Images - Noun Project">
            <a:extLst>
              <a:ext uri="{FF2B5EF4-FFF2-40B4-BE49-F238E27FC236}">
                <a16:creationId xmlns:a16="http://schemas.microsoft.com/office/drawing/2014/main" id="{CF94FD3D-0902-ED89-5CA8-016864E7E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216" y="3750597"/>
            <a:ext cx="1316473" cy="131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1235D6D1-48ED-16E8-87F9-F3435A1AB429}"/>
              </a:ext>
            </a:extLst>
          </p:cNvPr>
          <p:cNvSpPr/>
          <p:nvPr/>
        </p:nvSpPr>
        <p:spPr>
          <a:xfrm>
            <a:off x="6080726" y="3288932"/>
            <a:ext cx="15279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</a:t>
            </a:r>
            <a:endParaRPr lang="tr-T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Düz Ok Bağlayıcısı 2">
            <a:extLst>
              <a:ext uri="{FF2B5EF4-FFF2-40B4-BE49-F238E27FC236}">
                <a16:creationId xmlns:a16="http://schemas.microsoft.com/office/drawing/2014/main" id="{202A1CF9-E62A-9367-5CED-35D6226AF282}"/>
              </a:ext>
            </a:extLst>
          </p:cNvPr>
          <p:cNvCxnSpPr>
            <a:cxnSpLocks/>
          </p:cNvCxnSpPr>
          <p:nvPr/>
        </p:nvCxnSpPr>
        <p:spPr>
          <a:xfrm>
            <a:off x="3691783" y="3391966"/>
            <a:ext cx="343145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0CD169D2-E56D-825F-041A-F00575D67587}"/>
              </a:ext>
            </a:extLst>
          </p:cNvPr>
          <p:cNvSpPr/>
          <p:nvPr/>
        </p:nvSpPr>
        <p:spPr>
          <a:xfrm>
            <a:off x="3270675" y="2512161"/>
            <a:ext cx="2719014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tr-T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Bir menü </a:t>
            </a:r>
          </a:p>
          <a:p>
            <a:pPr algn="ctr"/>
            <a:r>
              <a:rPr lang="tr-T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alabili</a:t>
            </a:r>
            <a:r>
              <a:rPr lang="tr-T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 miyim ? </a:t>
            </a:r>
            <a:endParaRPr lang="tr-T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DBB85A70-1192-088F-A580-C82F4DD7B619}"/>
              </a:ext>
            </a:extLst>
          </p:cNvPr>
          <p:cNvSpPr/>
          <p:nvPr/>
        </p:nvSpPr>
        <p:spPr>
          <a:xfrm>
            <a:off x="5172223" y="5092067"/>
            <a:ext cx="32635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Response</a:t>
            </a:r>
            <a:endParaRPr lang="tr-T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8524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Not defteri 'ni tutan Businessman">
            <a:extLst>
              <a:ext uri="{FF2B5EF4-FFF2-40B4-BE49-F238E27FC236}">
                <a16:creationId xmlns:a16="http://schemas.microsoft.com/office/drawing/2014/main" id="{E84E327F-87EE-6894-7C22-0DD8ED583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67" y="1640840"/>
            <a:ext cx="1477393" cy="3673477"/>
          </a:xfrm>
          <a:prstGeom prst="rect">
            <a:avLst/>
          </a:prstGeom>
        </p:spPr>
      </p:pic>
      <p:pic>
        <p:nvPicPr>
          <p:cNvPr id="7" name="Resim 6" descr="Her iki kişilik">
            <a:extLst>
              <a:ext uri="{FF2B5EF4-FFF2-40B4-BE49-F238E27FC236}">
                <a16:creationId xmlns:a16="http://schemas.microsoft.com/office/drawing/2014/main" id="{2C3D6C2D-13DB-5CC8-0734-3C40A3AA5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053" y="2413000"/>
            <a:ext cx="3806313" cy="2537542"/>
          </a:xfrm>
          <a:prstGeom prst="rect">
            <a:avLst/>
          </a:prstGeom>
        </p:spPr>
      </p:pic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791B686B-7CF8-C9FC-3539-8EE0A5888DA2}"/>
              </a:ext>
            </a:extLst>
          </p:cNvPr>
          <p:cNvCxnSpPr>
            <a:cxnSpLocks/>
          </p:cNvCxnSpPr>
          <p:nvPr/>
        </p:nvCxnSpPr>
        <p:spPr>
          <a:xfrm>
            <a:off x="3197252" y="1760303"/>
            <a:ext cx="34962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Düz Ok Bağlayıcısı 5">
            <a:extLst>
              <a:ext uri="{FF2B5EF4-FFF2-40B4-BE49-F238E27FC236}">
                <a16:creationId xmlns:a16="http://schemas.microsoft.com/office/drawing/2014/main" id="{6FE07C7C-3982-C75B-24D1-80E87731819D}"/>
              </a:ext>
            </a:extLst>
          </p:cNvPr>
          <p:cNvCxnSpPr/>
          <p:nvPr/>
        </p:nvCxnSpPr>
        <p:spPr>
          <a:xfrm flipH="1">
            <a:off x="3153784" y="3104535"/>
            <a:ext cx="395210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Dikdörtgen 12">
            <a:extLst>
              <a:ext uri="{FF2B5EF4-FFF2-40B4-BE49-F238E27FC236}">
                <a16:creationId xmlns:a16="http://schemas.microsoft.com/office/drawing/2014/main" id="{39044DB0-7491-8FC8-9EE8-6A4AE23D325D}"/>
              </a:ext>
            </a:extLst>
          </p:cNvPr>
          <p:cNvSpPr/>
          <p:nvPr/>
        </p:nvSpPr>
        <p:spPr>
          <a:xfrm>
            <a:off x="2106766" y="1179175"/>
            <a:ext cx="41989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Bir tane  patatesli pide lütfen</a:t>
            </a:r>
            <a:endParaRPr lang="tr-T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C2241797-8352-64DA-AF14-25B7DB10480F}"/>
              </a:ext>
            </a:extLst>
          </p:cNvPr>
          <p:cNvSpPr/>
          <p:nvPr/>
        </p:nvSpPr>
        <p:spPr>
          <a:xfrm>
            <a:off x="5129838" y="1707658"/>
            <a:ext cx="96616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</a:t>
            </a:r>
          </a:p>
        </p:txBody>
      </p:sp>
      <p:pic>
        <p:nvPicPr>
          <p:cNvPr id="16" name="Resim 15" descr="çerez, atıştırmalık, unlu mamuller, ekmek, yemek, gıda içeren bir resim&#10;&#10;Açıklama otomatik olarak oluşturuldu">
            <a:extLst>
              <a:ext uri="{FF2B5EF4-FFF2-40B4-BE49-F238E27FC236}">
                <a16:creationId xmlns:a16="http://schemas.microsoft.com/office/drawing/2014/main" id="{DC5FCF36-87BD-9F54-5A8C-A57FB8547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86" y="2735109"/>
            <a:ext cx="1577770" cy="946662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8D15A8AE-1A72-6F9A-E44B-2572D737C33D}"/>
              </a:ext>
            </a:extLst>
          </p:cNvPr>
          <p:cNvSpPr/>
          <p:nvPr/>
        </p:nvSpPr>
        <p:spPr>
          <a:xfrm>
            <a:off x="5426691" y="3080784"/>
            <a:ext cx="132446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Response</a:t>
            </a:r>
            <a:endParaRPr lang="tr-T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B3F404E1-BDB4-1C1B-576D-B9753B190978}"/>
              </a:ext>
            </a:extLst>
          </p:cNvPr>
          <p:cNvCxnSpPr>
            <a:cxnSpLocks/>
          </p:cNvCxnSpPr>
          <p:nvPr/>
        </p:nvCxnSpPr>
        <p:spPr>
          <a:xfrm>
            <a:off x="3153784" y="4169206"/>
            <a:ext cx="34962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E451C789-757F-DAEF-637A-29D135D12F23}"/>
              </a:ext>
            </a:extLst>
          </p:cNvPr>
          <p:cNvCxnSpPr>
            <a:cxnSpLocks/>
          </p:cNvCxnSpPr>
          <p:nvPr/>
        </p:nvCxnSpPr>
        <p:spPr>
          <a:xfrm>
            <a:off x="3153784" y="4709980"/>
            <a:ext cx="34962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Dikdörtgen 21">
            <a:extLst>
              <a:ext uri="{FF2B5EF4-FFF2-40B4-BE49-F238E27FC236}">
                <a16:creationId xmlns:a16="http://schemas.microsoft.com/office/drawing/2014/main" id="{D08F0BDD-31B2-60D6-9FFB-6D548C2760BF}"/>
              </a:ext>
            </a:extLst>
          </p:cNvPr>
          <p:cNvSpPr/>
          <p:nvPr/>
        </p:nvSpPr>
        <p:spPr>
          <a:xfrm>
            <a:off x="1854518" y="3667987"/>
            <a:ext cx="307648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Bir kıymalı bir de çay</a:t>
            </a:r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8279554E-CD43-9D54-DD60-BCDFC4705601}"/>
              </a:ext>
            </a:extLst>
          </p:cNvPr>
          <p:cNvSpPr/>
          <p:nvPr/>
        </p:nvSpPr>
        <p:spPr>
          <a:xfrm>
            <a:off x="5132526" y="3732664"/>
            <a:ext cx="75533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PUT</a:t>
            </a:r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14CD324F-D475-92CD-70BE-815D583DDCF4}"/>
              </a:ext>
            </a:extLst>
          </p:cNvPr>
          <p:cNvSpPr/>
          <p:nvPr/>
        </p:nvSpPr>
        <p:spPr>
          <a:xfrm>
            <a:off x="1771165" y="4832357"/>
            <a:ext cx="32431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Kıymalıyı</a:t>
            </a:r>
            <a:r>
              <a:rPr lang="tr-T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iptal edelim </a:t>
            </a:r>
          </a:p>
        </p:txBody>
      </p:sp>
      <p:sp>
        <p:nvSpPr>
          <p:cNvPr id="25" name="Dikdörtgen 24">
            <a:extLst>
              <a:ext uri="{FF2B5EF4-FFF2-40B4-BE49-F238E27FC236}">
                <a16:creationId xmlns:a16="http://schemas.microsoft.com/office/drawing/2014/main" id="{BF0A4056-A8FF-AE81-5815-C87B4011638D}"/>
              </a:ext>
            </a:extLst>
          </p:cNvPr>
          <p:cNvSpPr/>
          <p:nvPr/>
        </p:nvSpPr>
        <p:spPr>
          <a:xfrm>
            <a:off x="4861619" y="4914633"/>
            <a:ext cx="129715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  <a:endParaRPr lang="tr-T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1367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CD50176-5810-B726-2297-5F6DDDA5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Flask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27F6662-9AC5-53CB-8D68-A7C908F83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Flask</a:t>
            </a:r>
            <a:r>
              <a:rPr lang="tr-TR" dirty="0"/>
              <a:t>, minimal web sunucuları oluşturmak için bir PYTHON kütüphanesidir.</a:t>
            </a:r>
          </a:p>
        </p:txBody>
      </p:sp>
    </p:spTree>
    <p:extLst>
      <p:ext uri="{BB962C8B-B14F-4D97-AF65-F5344CB8AC3E}">
        <p14:creationId xmlns:p14="http://schemas.microsoft.com/office/powerpoint/2010/main" val="2581090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9C62EF6-C5C1-BAD1-ABBC-175C6986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CORS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833365D-5211-A2FA-872C-35C834C53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Cross </a:t>
            </a:r>
            <a:r>
              <a:rPr lang="tr-TR" dirty="0" err="1"/>
              <a:t>Origin</a:t>
            </a:r>
            <a:r>
              <a:rPr lang="tr-TR" dirty="0"/>
              <a:t> Resource </a:t>
            </a:r>
            <a:r>
              <a:rPr lang="tr-TR" dirty="0" err="1"/>
              <a:t>Sharing</a:t>
            </a:r>
            <a:endParaRPr lang="tr-TR" dirty="0"/>
          </a:p>
          <a:p>
            <a:endParaRPr lang="tr-TR" dirty="0"/>
          </a:p>
          <a:p>
            <a:r>
              <a:rPr lang="tr-TR" dirty="0"/>
              <a:t>Sunucu , normalde sadece kendisi üzerinden işlem yapmamıza izin verir. Eğer başka bir sayfa üzerinden işlem yapılırsa o işlemi kabul etmez </a:t>
            </a:r>
          </a:p>
          <a:p>
            <a:r>
              <a:rPr lang="tr-TR" dirty="0" err="1"/>
              <a:t>CORS</a:t>
            </a:r>
            <a:r>
              <a:rPr lang="tr-TR" dirty="0"/>
              <a:t> başka web siteleri üzerinden sunucuya bağlanmaya izin verir </a:t>
            </a:r>
          </a:p>
        </p:txBody>
      </p:sp>
    </p:spTree>
    <p:extLst>
      <p:ext uri="{BB962C8B-B14F-4D97-AF65-F5344CB8AC3E}">
        <p14:creationId xmlns:p14="http://schemas.microsoft.com/office/powerpoint/2010/main" val="837003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8FB60D6-1F5C-E054-5E8D-6CBCA788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Araçların Kurulumu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54286A9-7D31-7E9D-C7D1-2FAAE34EB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276" y="1825625"/>
            <a:ext cx="8931448" cy="4351338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B69E175-47CB-BDF4-5C8C-DDA169694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4156"/>
            <a:ext cx="12192000" cy="515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64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F06D7F2-10C2-CA6F-E3BE-3A1512A4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JSON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4EE949D-8F14-1F1E-5AD2-47DEB1FB4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Javascript</a:t>
            </a:r>
            <a:r>
              <a:rPr lang="tr-TR" dirty="0"/>
              <a:t> Object </a:t>
            </a:r>
            <a:r>
              <a:rPr lang="tr-TR" dirty="0" err="1"/>
              <a:t>Notation</a:t>
            </a:r>
            <a:endParaRPr lang="tr-TR" dirty="0"/>
          </a:p>
        </p:txBody>
      </p:sp>
      <p:pic>
        <p:nvPicPr>
          <p:cNvPr id="1026" name="Picture 2" descr="Working with JSON data in Python">
            <a:extLst>
              <a:ext uri="{FF2B5EF4-FFF2-40B4-BE49-F238E27FC236}">
                <a16:creationId xmlns:a16="http://schemas.microsoft.com/office/drawing/2014/main" id="{937213D6-BFC7-0765-BA59-F63F6E0D9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91" y="2503266"/>
            <a:ext cx="8229600" cy="376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888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6A4B7E72-176E-D171-30A6-37E26E028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KOD ÜZERİNDE DEVAM EDELİM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9F104CF4-AEB9-C79A-5EE5-F0F243B27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7606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8FB60D6-1F5C-E054-5E8D-6CBCA788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Araçların Kurulumu 2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82023715-1107-81BB-2E77-53CC5CED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860" y="1814051"/>
            <a:ext cx="7366543" cy="4351338"/>
          </a:xfr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EEFECAE-9D23-5669-881D-43B404BD9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07" y="1545412"/>
            <a:ext cx="7224079" cy="512108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E99E25D-6298-8399-D7FC-F56C10B2F08D}"/>
              </a:ext>
            </a:extLst>
          </p:cNvPr>
          <p:cNvSpPr/>
          <p:nvPr/>
        </p:nvSpPr>
        <p:spPr>
          <a:xfrm>
            <a:off x="2731625" y="2905246"/>
            <a:ext cx="625033" cy="3009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9738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4DBD5CFF-D63C-27BD-8906-1E4AC8BA5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Şimdi sizin aklınızda iki soru var.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C6343818-B41F-B672-A2C9-7AD43E396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7585" y="1985737"/>
            <a:ext cx="70644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5400" dirty="0"/>
              <a:t>Web sitesi NEDİR?</a:t>
            </a:r>
          </a:p>
          <a:p>
            <a:pPr marL="0" indent="0">
              <a:buNone/>
            </a:pPr>
            <a:r>
              <a:rPr lang="tr-TR" sz="5400" dirty="0"/>
              <a:t>NASIL yazılır?</a:t>
            </a:r>
          </a:p>
        </p:txBody>
      </p:sp>
      <p:pic>
        <p:nvPicPr>
          <p:cNvPr id="11" name="Picture 2" descr="Efsane Film Organize İşler'den Aklımıza Geldikçe Bizi Güldüren 17 Eğlenceli  Replik | ListeList.com">
            <a:extLst>
              <a:ext uri="{FF2B5EF4-FFF2-40B4-BE49-F238E27FC236}">
                <a16:creationId xmlns:a16="http://schemas.microsoft.com/office/drawing/2014/main" id="{106CF6A1-6C73-1C35-6D2A-E36023CE154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7" r="32594"/>
          <a:stretch/>
        </p:blipFill>
        <p:spPr bwMode="auto">
          <a:xfrm>
            <a:off x="691037" y="1985737"/>
            <a:ext cx="4436548" cy="419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157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36D9B88-8FAE-9372-0464-704501C9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Web Sitesi Nedir?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B386F6AA-0002-41C1-D1EF-7986F61DB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Ne ile yazılır ? Yenir mi içilir mi ? Kim buldu ? </a:t>
            </a:r>
          </a:p>
        </p:txBody>
      </p:sp>
    </p:spTree>
    <p:extLst>
      <p:ext uri="{BB962C8B-B14F-4D97-AF65-F5344CB8AC3E}">
        <p14:creationId xmlns:p14="http://schemas.microsoft.com/office/powerpoint/2010/main" val="1105713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435669-5816-805C-8D7F-5CE33BA4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Nasıl Ortaya Çıktı ? </a:t>
            </a:r>
            <a:endParaRPr lang="tr-TR" dirty="0"/>
          </a:p>
        </p:txBody>
      </p:sp>
      <p:pic>
        <p:nvPicPr>
          <p:cNvPr id="11" name="İçerik Yer Tutucusu 10" descr="metin, kişi, şahıs, iç mekan, çıkış cihazı içeren bir resim&#10;&#10;Açıklama otomatik olarak oluşturuldu">
            <a:extLst>
              <a:ext uri="{FF2B5EF4-FFF2-40B4-BE49-F238E27FC236}">
                <a16:creationId xmlns:a16="http://schemas.microsoft.com/office/drawing/2014/main" id="{B6D1B388-CFAE-2CEC-0ADA-2296580FFE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6" y="2119368"/>
            <a:ext cx="5822666" cy="3628914"/>
          </a:xfrm>
        </p:spPr>
      </p:pic>
      <p:sp>
        <p:nvSpPr>
          <p:cNvPr id="9" name="İçerik Yer Tutucusu 8">
            <a:extLst>
              <a:ext uri="{FF2B5EF4-FFF2-40B4-BE49-F238E27FC236}">
                <a16:creationId xmlns:a16="http://schemas.microsoft.com/office/drawing/2014/main" id="{AC39F845-3644-DAE5-BF20-DE1058B9E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680275"/>
            <a:ext cx="5378831" cy="4496688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+ Abi gelin bir sistem kuralım bu dokümanları birbirimize rahatça gönderelim</a:t>
            </a:r>
          </a:p>
          <a:p>
            <a:pPr>
              <a:buFontTx/>
              <a:buChar char="-"/>
            </a:pPr>
            <a:r>
              <a:rPr lang="tr-TR" dirty="0"/>
              <a:t>Nasıl yapacağız o işi</a:t>
            </a:r>
          </a:p>
          <a:p>
            <a:pPr marL="0" indent="0">
              <a:buNone/>
            </a:pPr>
            <a:r>
              <a:rPr lang="tr-TR" dirty="0"/>
              <a:t>+ Rahat ol o iş bende</a:t>
            </a:r>
          </a:p>
        </p:txBody>
      </p:sp>
    </p:spTree>
    <p:extLst>
      <p:ext uri="{BB962C8B-B14F-4D97-AF65-F5344CB8AC3E}">
        <p14:creationId xmlns:p14="http://schemas.microsoft.com/office/powerpoint/2010/main" val="1508830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55AB3B7F-0B51-2652-2481-D7FAFBE9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HTML</a:t>
            </a: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F89A8A96-9988-008E-A928-783EF7DC3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/>
              <a:t>O dönemde kullanılan SGML (</a:t>
            </a:r>
            <a:r>
              <a:rPr lang="tr-TR" dirty="0" err="1"/>
              <a:t>standard</a:t>
            </a:r>
            <a:r>
              <a:rPr lang="tr-TR" dirty="0"/>
              <a:t> </a:t>
            </a:r>
            <a:r>
              <a:rPr lang="tr-TR" dirty="0" err="1"/>
              <a:t>generalized</a:t>
            </a:r>
            <a:r>
              <a:rPr lang="tr-TR" dirty="0"/>
              <a:t> </a:t>
            </a:r>
            <a:r>
              <a:rPr lang="tr-TR" dirty="0" err="1"/>
              <a:t>markup</a:t>
            </a:r>
            <a:r>
              <a:rPr lang="tr-TR" dirty="0"/>
              <a:t> </a:t>
            </a:r>
            <a:r>
              <a:rPr lang="tr-TR" dirty="0" err="1"/>
              <a:t>language</a:t>
            </a:r>
            <a:r>
              <a:rPr lang="tr-TR" dirty="0"/>
              <a:t>) baz alınarak yazıldı</a:t>
            </a:r>
          </a:p>
          <a:p>
            <a:r>
              <a:rPr lang="tr-TR" dirty="0"/>
              <a:t>Açılımı : « </a:t>
            </a:r>
            <a:r>
              <a:rPr lang="tr-TR" dirty="0" err="1"/>
              <a:t>HyperText</a:t>
            </a:r>
            <a:r>
              <a:rPr lang="tr-TR" dirty="0"/>
              <a:t> </a:t>
            </a:r>
            <a:r>
              <a:rPr lang="tr-TR" dirty="0" err="1"/>
              <a:t>Markup</a:t>
            </a:r>
            <a:r>
              <a:rPr lang="tr-TR" dirty="0"/>
              <a:t> Language » </a:t>
            </a:r>
          </a:p>
          <a:p>
            <a:r>
              <a:rPr lang="tr-TR" dirty="0"/>
              <a:t>Elde bulunan dokümanları ağa bağlı olan diğer cihazlarda göstermek için icat etti.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SGML Kodu Örneği:</a:t>
            </a:r>
          </a:p>
          <a:p>
            <a:pPr marL="0" indent="0">
              <a:buNone/>
            </a:pPr>
            <a:r>
              <a:rPr lang="tr-TR" dirty="0"/>
              <a:t>&lt;</a:t>
            </a:r>
            <a:r>
              <a:rPr lang="tr-TR" dirty="0" err="1"/>
              <a:t>Title</a:t>
            </a:r>
            <a:r>
              <a:rPr lang="tr-TR" dirty="0"/>
              <a:t>&gt;WEB101&lt;/</a:t>
            </a:r>
            <a:r>
              <a:rPr lang="tr-TR" dirty="0" err="1"/>
              <a:t>TITLE</a:t>
            </a:r>
            <a:r>
              <a:rPr lang="tr-TR" dirty="0"/>
              <a:t>&gt;</a:t>
            </a:r>
          </a:p>
          <a:p>
            <a:pPr marL="0" indent="0">
              <a:buNone/>
            </a:pPr>
            <a:r>
              <a:rPr lang="tr-TR" sz="5400" b="1" dirty="0"/>
              <a:t>WEB 101</a:t>
            </a:r>
          </a:p>
        </p:txBody>
      </p:sp>
    </p:spTree>
    <p:extLst>
      <p:ext uri="{BB962C8B-B14F-4D97-AF65-F5344CB8AC3E}">
        <p14:creationId xmlns:p14="http://schemas.microsoft.com/office/powerpoint/2010/main" val="2517522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E9556DC-5273-D54C-99CB-0352370C4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Markup</a:t>
            </a:r>
            <a:r>
              <a:rPr lang="tr-TR" dirty="0"/>
              <a:t> Language Nedir ? Microsoft Word’den farkı ne?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5679FD6-B03E-B51C-FC14-92712540F8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Markup</a:t>
            </a:r>
            <a:r>
              <a:rPr lang="tr-TR" dirty="0"/>
              <a:t> Language</a:t>
            </a: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422A4E1D-0D62-8681-5BA3-92790E96A4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r-TR" dirty="0"/>
              <a:t>Yazdığın DÜZ METİNİ eklediğin özel karakterler ile şekillendirirsin.</a:t>
            </a:r>
          </a:p>
          <a:p>
            <a:r>
              <a:rPr lang="tr-TR" dirty="0"/>
              <a:t>Dijital ortamlarda istediğin şekilde gösterebilirsin</a:t>
            </a:r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5EDDB9B6-0F9B-540B-59FF-BFD73C8A3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tr-TR" dirty="0"/>
              <a:t>Microsoft Word</a:t>
            </a: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8EF6B473-B44A-DEAA-825E-73D2CB079C7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tr-TR" dirty="0"/>
              <a:t>Başlıklar paragraflar gibi tüm metin belgelerini gördüğün şekilde yazarsın</a:t>
            </a:r>
          </a:p>
          <a:p>
            <a:r>
              <a:rPr lang="tr-TR" dirty="0" err="1"/>
              <a:t>What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See</a:t>
            </a:r>
            <a:r>
              <a:rPr lang="tr-TR" dirty="0"/>
              <a:t> Is </a:t>
            </a:r>
            <a:r>
              <a:rPr lang="tr-TR" dirty="0" err="1"/>
              <a:t>What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Get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39854000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706</Words>
  <Application>Microsoft Office PowerPoint</Application>
  <PresentationFormat>Geniş ekran</PresentationFormat>
  <Paragraphs>107</Paragraphs>
  <Slides>31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31</vt:i4>
      </vt:variant>
    </vt:vector>
  </HeadingPairs>
  <TitlesOfParts>
    <vt:vector size="36" baseType="lpstr">
      <vt:lpstr>Arial</vt:lpstr>
      <vt:lpstr>Avenir Next LT Pro</vt:lpstr>
      <vt:lpstr>Consolas</vt:lpstr>
      <vt:lpstr>IBM Plex Sans</vt:lpstr>
      <vt:lpstr>FunkyShapesVTI</vt:lpstr>
      <vt:lpstr>WEB 101</vt:lpstr>
      <vt:lpstr>Kullanacağımız araçlar</vt:lpstr>
      <vt:lpstr>Araçların Kurulumu</vt:lpstr>
      <vt:lpstr>Araçların Kurulumu 2</vt:lpstr>
      <vt:lpstr>Şimdi sizin aklınızda iki soru var.</vt:lpstr>
      <vt:lpstr>Web Sitesi Nedir?</vt:lpstr>
      <vt:lpstr>Nasıl Ortaya Çıktı ? </vt:lpstr>
      <vt:lpstr>HTML</vt:lpstr>
      <vt:lpstr>Markup Language Nedir ? Microsoft Word’den farkı ne?</vt:lpstr>
      <vt:lpstr>CSS Nedir?</vt:lpstr>
      <vt:lpstr>ÖRNEK BİR WEB SİTESİ İÇERİĞİ</vt:lpstr>
      <vt:lpstr>Kullanacağımız Elementleri Tanıyalım</vt:lpstr>
      <vt:lpstr>HTML’in en çok kullanılan elemanları</vt:lpstr>
      <vt:lpstr>HTML Atributes ( HTML element özellikleri)</vt:lpstr>
      <vt:lpstr>Şimdi basit bir web sitesi oluşturalım</vt:lpstr>
      <vt:lpstr>Dinamik olarak veri gösterme</vt:lpstr>
      <vt:lpstr>Javascript nedir?</vt:lpstr>
      <vt:lpstr>Kullanacağımız JS terimleri</vt:lpstr>
      <vt:lpstr>Kullanacağımız JS terimleri 2</vt:lpstr>
      <vt:lpstr>Kod üzerinde görelim</vt:lpstr>
      <vt:lpstr>SUNUCU OLUŞTURMA VE VERİ ÇEKME</vt:lpstr>
      <vt:lpstr>Sunucu Nedir? </vt:lpstr>
      <vt:lpstr>REST API </vt:lpstr>
      <vt:lpstr>REST API – 2 </vt:lpstr>
      <vt:lpstr>REST API – 3 </vt:lpstr>
      <vt:lpstr>Gerçek Hayat Örneği:  Kardeşler Pide Salonu</vt:lpstr>
      <vt:lpstr>PowerPoint Sunusu</vt:lpstr>
      <vt:lpstr>Flask</vt:lpstr>
      <vt:lpstr>CORS</vt:lpstr>
      <vt:lpstr>JSON</vt:lpstr>
      <vt:lpstr>KOD ÜZERİNDE DEVAM EDELİM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Mustafa DEĞERLİ</dc:creator>
  <cp:lastModifiedBy>Mustafa DEĞERLİ</cp:lastModifiedBy>
  <cp:revision>12</cp:revision>
  <dcterms:created xsi:type="dcterms:W3CDTF">2023-12-15T09:53:03Z</dcterms:created>
  <dcterms:modified xsi:type="dcterms:W3CDTF">2023-12-17T16:49:14Z</dcterms:modified>
</cp:coreProperties>
</file>